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5" r:id="rId4"/>
    <p:sldId id="258" r:id="rId5"/>
    <p:sldId id="270" r:id="rId6"/>
    <p:sldId id="257" r:id="rId7"/>
    <p:sldId id="266" r:id="rId8"/>
    <p:sldId id="259" r:id="rId9"/>
    <p:sldId id="268" r:id="rId10"/>
    <p:sldId id="267" r:id="rId11"/>
    <p:sldId id="260" r:id="rId12"/>
    <p:sldId id="26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B05"/>
    <a:srgbClr val="474747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8" autoAdjust="0"/>
  </p:normalViewPr>
  <p:slideViewPr>
    <p:cSldViewPr snapToGrid="0">
      <p:cViewPr varScale="1">
        <p:scale>
          <a:sx n="87" d="100"/>
          <a:sy n="87" d="100"/>
        </p:scale>
        <p:origin x="4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0646" t="58016" r="2638" b="1566"/>
          <a:stretch>
            <a:fillRect/>
          </a:stretch>
        </p:blipFill>
        <p:spPr>
          <a:xfrm>
            <a:off x="0" y="0"/>
            <a:ext cx="5448300" cy="22855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r="17622" b="21353"/>
          <a:stretch>
            <a:fillRect/>
          </a:stretch>
        </p:blipFill>
        <p:spPr>
          <a:xfrm>
            <a:off x="4533900" y="1795406"/>
            <a:ext cx="7658100" cy="5062594"/>
          </a:xfrm>
          <a:prstGeom prst="rect">
            <a:avLst/>
          </a:prstGeom>
        </p:spPr>
      </p:pic>
      <p:sp>
        <p:nvSpPr>
          <p:cNvPr id="13" name="标题 12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1135063"/>
            <a:ext cx="10845798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3441299"/>
            <a:ext cx="108457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3145028"/>
            <a:ext cx="1084579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A3CE7-D921-4F28-8DDB-D0F98F7959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AC6D7-3A49-4657-B789-1D7C881DFE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6.png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0" Type="http://schemas.openxmlformats.org/officeDocument/2006/relationships/vmlDrawing" Target="../drawings/vmlDrawing1.vml"/><Relationship Id="rId2" Type="http://schemas.openxmlformats.org/officeDocument/2006/relationships/image" Target="../media/image11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17" Type="http://schemas.openxmlformats.org/officeDocument/2006/relationships/image" Target="../media/image24.png"/><Relationship Id="rId16" Type="http://schemas.openxmlformats.org/officeDocument/2006/relationships/image" Target="../media/image23.png"/><Relationship Id="rId15" Type="http://schemas.openxmlformats.org/officeDocument/2006/relationships/image" Target="../media/image22.emf"/><Relationship Id="rId14" Type="http://schemas.openxmlformats.org/officeDocument/2006/relationships/oleObject" Target="../embeddings/oleObject2.bin"/><Relationship Id="rId13" Type="http://schemas.openxmlformats.org/officeDocument/2006/relationships/image" Target="../media/image21.emf"/><Relationship Id="rId12" Type="http://schemas.openxmlformats.org/officeDocument/2006/relationships/oleObject" Target="../embeddings/oleObject1.bin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828261" y="4539118"/>
            <a:ext cx="9272465" cy="1656715"/>
          </a:xfrm>
          <a:prstGeom prst="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41493" y="4623490"/>
            <a:ext cx="533819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工业识别</a:t>
            </a:r>
            <a:r>
              <a:rPr lang="zh-CN" altLang="en-US" sz="3200" b="1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定位系统</a:t>
            </a:r>
            <a:r>
              <a:rPr lang="en-US" altLang="zh-CN" sz="3200" b="1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-RFID</a:t>
            </a:r>
            <a:endParaRPr lang="zh-CN" altLang="en-US" sz="3200" b="1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6689" y="5376326"/>
            <a:ext cx="629038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工业总线“现场级”分布式</a:t>
            </a:r>
            <a:r>
              <a:rPr lang="en-US" altLang="zh-CN" sz="24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IO</a:t>
            </a:r>
            <a:r>
              <a:rPr lang="zh-CN" altLang="en-US" sz="2400" dirty="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系列定位方案</a:t>
            </a:r>
            <a:endParaRPr lang="zh-CN" altLang="en-US" sz="2400" b="1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876142"/>
            <a:ext cx="1040983" cy="99135"/>
          </a:xfrm>
          <a:prstGeom prst="rect">
            <a:avLst/>
          </a:prstGeom>
          <a:solidFill>
            <a:srgbClr val="474747"/>
          </a:solidFill>
          <a:ln>
            <a:solidFill>
              <a:srgbClr val="474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40985" y="876142"/>
            <a:ext cx="2593240" cy="99135"/>
          </a:xfrm>
          <a:prstGeom prst="rect">
            <a:avLst/>
          </a:prstGeom>
          <a:solidFill>
            <a:srgbClr val="FECB05"/>
          </a:solidFill>
          <a:ln>
            <a:solidFill>
              <a:srgbClr val="FECB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634224" y="876142"/>
            <a:ext cx="8557776" cy="99135"/>
          </a:xfrm>
          <a:prstGeom prst="rect">
            <a:avLst/>
          </a:prstGeom>
          <a:solidFill>
            <a:srgbClr val="474747"/>
          </a:solidFill>
          <a:ln>
            <a:solidFill>
              <a:srgbClr val="474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0323" y="6324390"/>
            <a:ext cx="5410200" cy="466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278671"/>
            <a:ext cx="12192000" cy="45719"/>
          </a:xfrm>
          <a:prstGeom prst="rect">
            <a:avLst/>
          </a:prstGeom>
          <a:solidFill>
            <a:srgbClr val="FECB05"/>
          </a:solidFill>
          <a:ln>
            <a:solidFill>
              <a:srgbClr val="FECB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3" y="-411290"/>
            <a:ext cx="3364696" cy="194806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56675" y="400340"/>
            <a:ext cx="244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工业融合  互联未来</a:t>
            </a:r>
            <a:endParaRPr lang="zh-CN" altLang="en-US" sz="1400" dirty="0"/>
          </a:p>
        </p:txBody>
      </p:sp>
      <p:pic>
        <p:nvPicPr>
          <p:cNvPr id="2" name="图片 1" descr="连接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75" y="1019810"/>
            <a:ext cx="6510655" cy="33902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9296" y="74491"/>
            <a:ext cx="20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项目清单：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7035" y="0"/>
            <a:ext cx="720090" cy="54864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67080" y="760466"/>
          <a:ext cx="10719550" cy="55155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3389"/>
                <a:gridCol w="1334148"/>
                <a:gridCol w="1912295"/>
                <a:gridCol w="870467"/>
                <a:gridCol w="1809420"/>
                <a:gridCol w="930329"/>
                <a:gridCol w="881676"/>
                <a:gridCol w="2207826"/>
              </a:tblGrid>
              <a:tr h="344955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名称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型号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单位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数量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单价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总价</a:t>
                      </a:r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PLC</a:t>
                      </a:r>
                      <a:r>
                        <a:rPr lang="zh-CN" altLang="en-US" sz="1100" dirty="0"/>
                        <a:t>控制柜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3685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2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协议主站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60552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3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连接线束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4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/>
                        <a:t>连接线束</a:t>
                      </a:r>
                      <a:endParaRPr lang="zh-CN" altLang="en-US" sz="1100" dirty="0"/>
                    </a:p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5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/>
                        <a:t>连接线束</a:t>
                      </a:r>
                      <a:endParaRPr lang="zh-CN" altLang="en-US" sz="1100" dirty="0"/>
                    </a:p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3685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6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RFID</a:t>
                      </a:r>
                      <a:r>
                        <a:rPr lang="zh-CN" altLang="en-US" sz="1100" dirty="0"/>
                        <a:t>读取器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60552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7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/>
                        <a:t>载码体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8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/>
                        <a:t>双端</a:t>
                      </a:r>
                      <a:r>
                        <a:rPr lang="en-US" altLang="zh-CN" sz="1100" dirty="0"/>
                        <a:t>RJ45</a:t>
                      </a:r>
                      <a:r>
                        <a:rPr lang="zh-CN" altLang="en-US" sz="1100" dirty="0"/>
                        <a:t>连接器</a:t>
                      </a:r>
                      <a:endParaRPr lang="zh-CN" altLang="en-US" sz="1100" dirty="0"/>
                    </a:p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9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ASI</a:t>
                      </a:r>
                      <a:r>
                        <a:rPr lang="zh-CN" altLang="en-US" sz="1100" dirty="0"/>
                        <a:t>主站</a:t>
                      </a:r>
                      <a:endParaRPr lang="zh-CN" altLang="en-US" sz="1100" dirty="0"/>
                    </a:p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3685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10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扁平线缆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3685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11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ASI</a:t>
                      </a:r>
                      <a:r>
                        <a:rPr lang="zh-CN" altLang="en-US" sz="1100" dirty="0"/>
                        <a:t>刺穿式分线器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3685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12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控制板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4819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13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三色灯</a:t>
                      </a:r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1" imgW="9525" imgH="9525" progId="TCLayout.ActiveDocument.1">
                  <p:embed/>
                </p:oleObj>
              </mc:Choice>
              <mc:Fallback>
                <p:oleObj name="think-cell Slide" r:id="rId1" imgW="9525" imgH="9525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hidden="1"/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08" y="-635"/>
            <a:ext cx="1218374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278671"/>
            <a:ext cx="12192000" cy="45719"/>
          </a:xfrm>
          <a:prstGeom prst="rect">
            <a:avLst/>
          </a:prstGeom>
          <a:solidFill>
            <a:srgbClr val="FECB05"/>
          </a:solidFill>
          <a:ln>
            <a:solidFill>
              <a:srgbClr val="FECB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76952" y="393704"/>
            <a:ext cx="6056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项⽬背景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1556792"/>
            <a:ext cx="4078552" cy="25991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84065" y="1772920"/>
            <a:ext cx="76079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全球制造业正加速向智能工厂转型，通过物联网（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IoT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）、大数据与自动化技术实现生产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物流全链条数字化。作为物联网核心感知技术，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RFID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通过非接触式批量识别，可解决传统条码 在效率、准确率与安全性上的瓶颈。全球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RFID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市场规模预计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2025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年突破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120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亿 美元，年复合增长率达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12.3%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，其中制造业应用占比超</a:t>
            </a:r>
            <a:r>
              <a:rPr lang="en-US" alt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40%</a:t>
            </a:r>
            <a:r>
              <a:rPr lang="zh-CN" altLang="en-US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 </a:t>
            </a:r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本方案聚焦</a:t>
            </a: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RFID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识别技术与</a:t>
            </a: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ASI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总线灯光指引系统相结合，构建智能化仓库管理解决方案：通过周转箱体搭载</a:t>
            </a: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RFID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标签实现货物身份自动识别，配合</a:t>
            </a: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ASI</a:t>
            </a: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总线控制的灯光指引网络，实现货物位置实时追踪与库位精准绑定，显著提升仓储作业效率和空间利用率。</a:t>
            </a: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" </a:t>
            </a:r>
            <a:r>
              <a:rPr lang="zh-CN" sz="24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！</a:t>
            </a:r>
            <a:endParaRPr lang="zh-CN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914400"/>
            <a:ext cx="1772093" cy="663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05608" y="913963"/>
            <a:ext cx="2223596" cy="663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359696" y="913963"/>
            <a:ext cx="8832304" cy="66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5608" y="446074"/>
            <a:ext cx="6056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企业现状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914400"/>
            <a:ext cx="1772093" cy="663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05608" y="913963"/>
            <a:ext cx="2223596" cy="663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59696" y="913963"/>
            <a:ext cx="8832304" cy="66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grpSp>
        <p:nvGrpSpPr>
          <p:cNvPr id="32" name="组合 11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15941" y="1504896"/>
            <a:ext cx="9800417" cy="4438704"/>
            <a:chOff x="1375582" y="1567949"/>
            <a:chExt cx="9800417" cy="4438704"/>
          </a:xfrm>
        </p:grpSpPr>
        <p:grpSp>
          <p:nvGrpSpPr>
            <p:cNvPr id="33" name="组合 1"/>
            <p:cNvGrpSpPr/>
            <p:nvPr/>
          </p:nvGrpSpPr>
          <p:grpSpPr>
            <a:xfrm>
              <a:off x="1375582" y="1567949"/>
              <a:ext cx="9800417" cy="823239"/>
              <a:chOff x="1375582" y="1294875"/>
              <a:chExt cx="9800417" cy="823239"/>
            </a:xfrm>
          </p:grpSpPr>
          <p:sp>
            <p:nvSpPr>
              <p:cNvPr id="49" name="Body-1"/>
              <p:cNvSpPr txBox="1"/>
              <p:nvPr>
                <p:custDataLst>
                  <p:tags r:id="rId2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当前仓库采用人工记录布车位置，缺乏数字化管理手段，导致布车与库位信息脱节。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仓管人员放置货物后，未及时更新库位状态，其他人员无法快速定位货物位置。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Title-1"/>
              <p:cNvSpPr txBox="1"/>
              <p:nvPr>
                <p:custDataLst>
                  <p:tags r:id="rId3"/>
                </p:custDataLst>
              </p:nvPr>
            </p:nvSpPr>
            <p:spPr>
              <a:xfrm flipH="1">
                <a:off x="2386136" y="1321022"/>
                <a:ext cx="3250793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+mn-ea"/>
                    <a:cs typeface="Arial" panose="020B0604020202020204" pitchFamily="34" charset="0"/>
                  </a:rPr>
                  <a:t>库位与布车未绑定</a:t>
                </a:r>
                <a:endParaRPr lang="zh-CN" altLang="en-US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Index-1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01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1"/>
              <p:cNvSpPr/>
              <p:nvPr/>
            </p:nvSpPr>
            <p:spPr>
              <a:xfrm>
                <a:off x="4930796" y="1456580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2"/>
            <p:cNvGrpSpPr/>
            <p:nvPr/>
          </p:nvGrpSpPr>
          <p:grpSpPr>
            <a:xfrm>
              <a:off x="1375582" y="2706134"/>
              <a:ext cx="9800417" cy="823239"/>
              <a:chOff x="1375582" y="1294875"/>
              <a:chExt cx="9800417" cy="823239"/>
            </a:xfrm>
          </p:grpSpPr>
          <p:sp>
            <p:nvSpPr>
              <p:cNvPr id="45" name="Body-2"/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仓库面积较大且布局开放，货物随意堆放，未形成标准化分区管理。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缺乏可视化标识，找货时需人工逐区排查，效率极低。。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Title-2"/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2386137" y="1321022"/>
                <a:ext cx="2889242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ea typeface="+mj-ea"/>
                    <a:cs typeface="Arial" panose="020B0604020202020204" pitchFamily="34" charset="0"/>
                  </a:rPr>
                  <a:t>仓库空间利用率低</a:t>
                </a:r>
                <a:endParaRPr lang="zh-CN" altLang="en-US" b="1" dirty="0"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Index-2"/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02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2"/>
              <p:cNvSpPr/>
              <p:nvPr/>
            </p:nvSpPr>
            <p:spPr>
              <a:xfrm>
                <a:off x="4930796" y="1501349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"/>
            <p:cNvGrpSpPr/>
            <p:nvPr/>
          </p:nvGrpSpPr>
          <p:grpSpPr>
            <a:xfrm>
              <a:off x="1375582" y="3932415"/>
              <a:ext cx="9800417" cy="823239"/>
              <a:chOff x="1375582" y="1294875"/>
              <a:chExt cx="9800417" cy="823239"/>
            </a:xfrm>
          </p:grpSpPr>
          <p:sp>
            <p:nvSpPr>
              <p:cNvPr id="41" name="Body-3"/>
              <p:cNvSpPr txBox="1"/>
              <p:nvPr>
                <p:custDataLst>
                  <p:tags r:id="rId8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找货过程耗时严重，平均每次找货需花费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15-30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分钟（根据行业案例估算）。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频繁的无效搬运和重复检查导致人力浪费，运营成本增加。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Title-3"/>
              <p:cNvSpPr txBox="1"/>
              <p:nvPr>
                <p:custDataLst>
                  <p:tags r:id="rId9"/>
                </p:custDataLst>
              </p:nvPr>
            </p:nvSpPr>
            <p:spPr>
              <a:xfrm flipH="1">
                <a:off x="2386137" y="1321022"/>
                <a:ext cx="1779974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+mj-ea"/>
                    <a:ea typeface="+mj-ea"/>
                    <a:cs typeface="Arial" panose="020B0604020202020204" pitchFamily="34" charset="0"/>
                  </a:rPr>
                  <a:t>时间成本高</a:t>
                </a:r>
                <a:endParaRPr lang="zh-CN" altLang="en-US" b="1" dirty="0"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Index-3"/>
              <p:cNvSpPr txBox="1"/>
              <p:nvPr>
                <p:custDataLst>
                  <p:tags r:id="rId10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03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3"/>
              <p:cNvSpPr/>
              <p:nvPr/>
            </p:nvSpPr>
            <p:spPr>
              <a:xfrm>
                <a:off x="4930796" y="1465189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4"/>
            <p:cNvGrpSpPr/>
            <p:nvPr/>
          </p:nvGrpSpPr>
          <p:grpSpPr>
            <a:xfrm>
              <a:off x="1375582" y="5183414"/>
              <a:ext cx="9800417" cy="823239"/>
              <a:chOff x="1375582" y="1294875"/>
              <a:chExt cx="9800417" cy="823239"/>
            </a:xfrm>
          </p:grpSpPr>
          <p:sp>
            <p:nvSpPr>
              <p:cNvPr id="37" name="Body-4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依赖人员经验，新员工培训周期长，易因操作失误引发库存混乱。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无法实时监控库存动态，影响生产计划和订单响应速度。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Title-4"/>
              <p:cNvSpPr txBox="1"/>
              <p:nvPr>
                <p:custDataLst>
                  <p:tags r:id="rId12"/>
                </p:custDataLst>
              </p:nvPr>
            </p:nvSpPr>
            <p:spPr>
              <a:xfrm flipH="1">
                <a:off x="2386137" y="1321022"/>
                <a:ext cx="1779974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+mj-ea"/>
                    <a:ea typeface="+mj-ea"/>
                    <a:cs typeface="Arial" panose="020B0604020202020204" pitchFamily="34" charset="0"/>
                  </a:rPr>
                  <a:t>管理风险</a:t>
                </a:r>
                <a:endParaRPr lang="zh-CN" altLang="en-US" b="1" dirty="0"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Index-4"/>
              <p:cNvSpPr txBox="1"/>
              <p:nvPr>
                <p:custDataLst>
                  <p:tags r:id="rId13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04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4"/>
              <p:cNvSpPr/>
              <p:nvPr/>
            </p:nvSpPr>
            <p:spPr>
              <a:xfrm>
                <a:off x="4868761" y="1482828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5791" y="395776"/>
            <a:ext cx="6056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项目目标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14400"/>
            <a:ext cx="1772093" cy="663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05608" y="913963"/>
            <a:ext cx="2223596" cy="663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59696" y="913963"/>
            <a:ext cx="8832304" cy="66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grpSp>
        <p:nvGrpSpPr>
          <p:cNvPr id="8" name="组合 11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95791" y="1436005"/>
            <a:ext cx="9800417" cy="3985991"/>
            <a:chOff x="1375582" y="1567949"/>
            <a:chExt cx="9800417" cy="3985991"/>
          </a:xfrm>
        </p:grpSpPr>
        <p:grpSp>
          <p:nvGrpSpPr>
            <p:cNvPr id="9" name="组合 1"/>
            <p:cNvGrpSpPr/>
            <p:nvPr/>
          </p:nvGrpSpPr>
          <p:grpSpPr>
            <a:xfrm>
              <a:off x="1375582" y="1567949"/>
              <a:ext cx="9800417" cy="823239"/>
              <a:chOff x="1375582" y="1294875"/>
              <a:chExt cx="9800417" cy="823239"/>
            </a:xfrm>
          </p:grpSpPr>
          <p:sp>
            <p:nvSpPr>
              <p:cNvPr id="20" name="Body-1"/>
              <p:cNvSpPr txBox="1"/>
              <p:nvPr>
                <p:custDataLst>
                  <p:tags r:id="rId2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实时追踪‌：布车入库时自动触发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RFID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读写，库位状态实时更新至系统，消除人工记录误差。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精准定位‌：通过工控机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/PDA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输入货物编号，灯光直接显示对应库位，找货时间缩短至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1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分钟内。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Title-1"/>
              <p:cNvSpPr txBox="1"/>
              <p:nvPr>
                <p:custDataLst>
                  <p:tags r:id="rId3"/>
                </p:custDataLst>
              </p:nvPr>
            </p:nvSpPr>
            <p:spPr>
              <a:xfrm flipH="1">
                <a:off x="2386137" y="1321022"/>
                <a:ext cx="2563236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>
                    <a:latin typeface="+mj-ea"/>
                    <a:ea typeface="+mj-ea"/>
                    <a:cs typeface="Arial" panose="020B0604020202020204" pitchFamily="34" charset="0"/>
                  </a:rPr>
                  <a:t>RFID</a:t>
                </a:r>
                <a:r>
                  <a:rPr lang="zh-CN" altLang="en-US" b="1" dirty="0">
                    <a:latin typeface="+mj-ea"/>
                    <a:ea typeface="+mj-ea"/>
                    <a:cs typeface="Arial" panose="020B0604020202020204" pitchFamily="34" charset="0"/>
                  </a:rPr>
                  <a:t>库位绑定系统</a:t>
                </a:r>
                <a:endParaRPr lang="zh-CN" altLang="en-US" b="1" dirty="0"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Index-1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01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1"/>
              <p:cNvSpPr/>
              <p:nvPr/>
            </p:nvSpPr>
            <p:spPr>
              <a:xfrm>
                <a:off x="4718655" y="1494404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2"/>
            <p:cNvGrpSpPr/>
            <p:nvPr/>
          </p:nvGrpSpPr>
          <p:grpSpPr>
            <a:xfrm>
              <a:off x="1375582" y="3079627"/>
              <a:ext cx="9800417" cy="823239"/>
              <a:chOff x="1375582" y="1294875"/>
              <a:chExt cx="9800417" cy="823239"/>
            </a:xfrm>
          </p:grpSpPr>
          <p:sp>
            <p:nvSpPr>
              <p:cNvPr id="16" name="Body-2"/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可视化提示‌：布车入库时库位灯亮绿色，确认货物在位；找货时灯光闪烁，提供直观指引。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多场景适配‌：支持异常报警，和批量盘点操作（多库位联动提示）。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itle-2"/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2386136" y="1321022"/>
                <a:ext cx="2226665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>
                    <a:latin typeface="+mj-ea"/>
                    <a:ea typeface="+mj-ea"/>
                    <a:cs typeface="Arial" panose="020B0604020202020204" pitchFamily="34" charset="0"/>
                  </a:rPr>
                  <a:t>ASI</a:t>
                </a:r>
                <a:r>
                  <a:rPr lang="zh-CN" altLang="en-US" b="1" dirty="0">
                    <a:latin typeface="+mj-ea"/>
                    <a:ea typeface="+mj-ea"/>
                    <a:cs typeface="Arial" panose="020B0604020202020204" pitchFamily="34" charset="0"/>
                  </a:rPr>
                  <a:t>智能三色灯引导</a:t>
                </a:r>
                <a:endParaRPr lang="zh-CN" altLang="en-US" b="1" dirty="0"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Index-2"/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02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2"/>
              <p:cNvSpPr/>
              <p:nvPr/>
            </p:nvSpPr>
            <p:spPr>
              <a:xfrm>
                <a:off x="4718655" y="1486565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3"/>
            <p:cNvGrpSpPr/>
            <p:nvPr/>
          </p:nvGrpSpPr>
          <p:grpSpPr>
            <a:xfrm>
              <a:off x="1375582" y="4730701"/>
              <a:ext cx="9800417" cy="823239"/>
              <a:chOff x="1375582" y="1294875"/>
              <a:chExt cx="9800417" cy="823239"/>
            </a:xfrm>
          </p:grpSpPr>
          <p:sp>
            <p:nvSpPr>
              <p:cNvPr id="12" name="Body-3"/>
              <p:cNvSpPr txBox="1"/>
              <p:nvPr>
                <p:custDataLst>
                  <p:tags r:id="rId8"/>
                </p:custDataLst>
              </p:nvPr>
            </p:nvSpPr>
            <p:spPr>
              <a:xfrm flipH="1">
                <a:off x="2386135" y="1593680"/>
                <a:ext cx="8789864" cy="5244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效率提升‌：找货效率提升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80%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以上，仓库周转率显著提高。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成本优化‌：减少人工巡检需求，长期可降低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30%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仓储管理成本（参考行业实施案例）。</a:t>
                </a:r>
                <a:endParaRPr kumimoji="1" lang="zh-CN" altLang="en-US" sz="1400" dirty="0">
                  <a:latin typeface="+mn-ea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扩展性‌：系统支持与</a:t>
                </a:r>
                <a:r>
                  <a:rPr kumimoji="1" lang="en-US" altLang="zh-CN" sz="1400" dirty="0">
                    <a:latin typeface="+mn-ea"/>
                    <a:sym typeface="Arial" panose="020B0604020202020204" pitchFamily="34" charset="0"/>
                  </a:rPr>
                  <a:t>ERP/WMS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对接，为未来智能化升级预留接口。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Title-3"/>
              <p:cNvSpPr txBox="1"/>
              <p:nvPr>
                <p:custDataLst>
                  <p:tags r:id="rId9"/>
                </p:custDataLst>
              </p:nvPr>
            </p:nvSpPr>
            <p:spPr>
              <a:xfrm flipH="1">
                <a:off x="2386137" y="1321022"/>
                <a:ext cx="1779974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latin typeface="+mj-ea"/>
                    <a:ea typeface="+mj-ea"/>
                    <a:cs typeface="Arial" panose="020B0604020202020204" pitchFamily="34" charset="0"/>
                  </a:rPr>
                  <a:t>整体效益</a:t>
                </a:r>
                <a:endParaRPr lang="zh-CN" altLang="en-US" b="1" dirty="0"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Index-3"/>
              <p:cNvSpPr txBox="1"/>
              <p:nvPr>
                <p:custDataLst>
                  <p:tags r:id="rId10"/>
                </p:custDataLst>
              </p:nvPr>
            </p:nvSpPr>
            <p:spPr>
              <a:xfrm flipH="1">
                <a:off x="1375582" y="1294875"/>
                <a:ext cx="1779974" cy="7427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000" b="1" dirty="0">
                    <a:solidFill>
                      <a:schemeClr val="accent2">
                        <a:lumMod val="50000"/>
                      </a:schemeClr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03</a:t>
                </a:r>
                <a:endPara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3"/>
              <p:cNvSpPr/>
              <p:nvPr/>
            </p:nvSpPr>
            <p:spPr>
              <a:xfrm>
                <a:off x="4718655" y="1482828"/>
                <a:ext cx="2563236" cy="4571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278671"/>
            <a:ext cx="12192000" cy="45719"/>
          </a:xfrm>
          <a:prstGeom prst="rect">
            <a:avLst/>
          </a:prstGeom>
          <a:solidFill>
            <a:srgbClr val="FECB05"/>
          </a:solidFill>
          <a:ln>
            <a:solidFill>
              <a:srgbClr val="FECB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9454" y="911031"/>
            <a:ext cx="5059419" cy="46932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42" y="1803789"/>
            <a:ext cx="2257004" cy="1825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30" y="1401314"/>
            <a:ext cx="1228785" cy="25193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5791" y="395776"/>
            <a:ext cx="6056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产品特点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914400"/>
            <a:ext cx="1772093" cy="663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205608" y="913963"/>
            <a:ext cx="2223596" cy="663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359696" y="913963"/>
            <a:ext cx="8832304" cy="66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0203" y="1559709"/>
            <a:ext cx="5178985" cy="3095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720" indent="-285750">
              <a:lnSpc>
                <a:spcPct val="150000"/>
              </a:lnSpc>
              <a:buClr>
                <a:srgbClr val="FFC0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RFID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读写器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  <a:p>
            <a:pPr marL="756920" lvl="1" indent="-285750">
              <a:lnSpc>
                <a:spcPct val="150000"/>
              </a:lnSpc>
              <a:buClr>
                <a:srgbClr val="FFC000"/>
              </a:buClr>
              <a:buSzPct val="70000"/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高稳定高防护，漏读率</a:t>
            </a:r>
            <a:r>
              <a:rPr lang="en-US" altLang="zh-CN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</a:t>
            </a: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％，识读率</a:t>
            </a:r>
            <a:r>
              <a:rPr lang="en-US" altLang="zh-CN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</a:t>
            </a: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％</a:t>
            </a:r>
            <a:endParaRPr lang="en-US" altLang="zh-CN" sz="16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56920" lvl="1" indent="-285750">
              <a:lnSpc>
                <a:spcPct val="150000"/>
              </a:lnSpc>
              <a:buClr>
                <a:srgbClr val="FFC000"/>
              </a:buClr>
              <a:buSzPct val="70000"/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该系列产品标配</a:t>
            </a:r>
            <a:r>
              <a:rPr lang="en-US" altLang="zh-CN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RS485</a:t>
            </a: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通信接口</a:t>
            </a:r>
            <a:r>
              <a:rPr lang="zh-CN" altLang="en-US" sz="1600" dirty="0"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dirty="0"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Modbus-RTU</a:t>
            </a:r>
            <a:r>
              <a:rPr lang="zh-CN" altLang="en-US" sz="1600" dirty="0"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通信，可独立组网通信</a:t>
            </a:r>
            <a:endParaRPr lang="en-US" altLang="zh-CN" sz="1600" dirty="0"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marL="299720" indent="-285750">
              <a:lnSpc>
                <a:spcPct val="150000"/>
              </a:lnSpc>
              <a:buClr>
                <a:srgbClr val="FFC00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与工业网关系列产品连接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756920" lvl="1" indent="-285750">
              <a:lnSpc>
                <a:spcPct val="150000"/>
              </a:lnSpc>
              <a:buClr>
                <a:srgbClr val="FFC000"/>
              </a:buClr>
              <a:buSzPct val="70000"/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为满足不同的现场总线网络需求，读写器可通过“工业网关”与不同的协议主站进行组网通信</a:t>
            </a:r>
            <a:endParaRPr lang="en-US" altLang="zh-CN" sz="16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/>
          <p:nvPr/>
        </p:nvSpPr>
        <p:spPr>
          <a:xfrm>
            <a:off x="9533610" y="979789"/>
            <a:ext cx="1326904" cy="25607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199295" y="74491"/>
            <a:ext cx="6056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系统连接方案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:RFID+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寻物灯光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07035" y="0"/>
            <a:ext cx="720090" cy="54864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73063" y="974303"/>
            <a:ext cx="1163117" cy="521435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374993" y="967260"/>
            <a:ext cx="1163117" cy="2915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主控制系统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40" name="图片 39" descr="图片包含 室内, 桌子, 游戏机, 电脑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965" y="2827374"/>
            <a:ext cx="912410" cy="1203251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2131840" y="979791"/>
            <a:ext cx="1326904" cy="25607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2119140" y="979790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45" name="图片 44" descr="图片包含 游戏机, 电缆, 器具&#10;&#10;AI 生成的内容可能不正确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811" y="2039904"/>
            <a:ext cx="924962" cy="884746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277312" y="1414772"/>
            <a:ext cx="1128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M12(D-Code)</a:t>
            </a:r>
            <a:br>
              <a:rPr lang="en-US" altLang="zh-CN" sz="1000" dirty="0"/>
            </a:br>
            <a:r>
              <a:rPr lang="en-US" altLang="zh-CN" sz="1000" dirty="0"/>
              <a:t>CNE-3xDS-4RA-01-030</a:t>
            </a:r>
            <a:endParaRPr lang="zh-CN" altLang="en-US" sz="1000" dirty="0"/>
          </a:p>
        </p:txBody>
      </p:sp>
      <p:sp>
        <p:nvSpPr>
          <p:cNvPr id="47" name="文本框 46"/>
          <p:cNvSpPr txBox="1"/>
          <p:nvPr/>
        </p:nvSpPr>
        <p:spPr>
          <a:xfrm>
            <a:off x="536182" y="1380906"/>
            <a:ext cx="1128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PLC</a:t>
            </a:r>
            <a:r>
              <a:rPr lang="zh-CN" altLang="en-US" sz="1000" dirty="0"/>
              <a:t>控制柜</a:t>
            </a:r>
            <a:endParaRPr lang="zh-CN" altLang="en-US" sz="1000" dirty="0"/>
          </a:p>
        </p:txBody>
      </p:sp>
      <p:sp>
        <p:nvSpPr>
          <p:cNvPr id="48" name="矩形 47"/>
          <p:cNvSpPr/>
          <p:nvPr/>
        </p:nvSpPr>
        <p:spPr>
          <a:xfrm>
            <a:off x="3610754" y="979791"/>
            <a:ext cx="1326904" cy="25607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矩形 48"/>
          <p:cNvSpPr/>
          <p:nvPr/>
        </p:nvSpPr>
        <p:spPr>
          <a:xfrm>
            <a:off x="3613251" y="978012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协议主站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51" name="图片 50" descr="音响设备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74" y="1944872"/>
            <a:ext cx="482614" cy="1422909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734562" y="1372196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▪协议主站</a:t>
            </a:r>
            <a:r>
              <a:rPr lang="en-US" altLang="zh-CN" sz="1000" dirty="0"/>
              <a:t>(4</a:t>
            </a:r>
            <a:r>
              <a:rPr lang="zh-CN" altLang="en-US" sz="1000" dirty="0"/>
              <a:t>路扩展接口</a:t>
            </a:r>
            <a:r>
              <a:rPr lang="en-US" altLang="zh-CN" sz="1000" dirty="0"/>
              <a:t>)</a:t>
            </a:r>
            <a:endParaRPr lang="zh-CN" altLang="en-US" sz="1000" dirty="0"/>
          </a:p>
        </p:txBody>
      </p:sp>
      <p:sp>
        <p:nvSpPr>
          <p:cNvPr id="55" name="矩形 54"/>
          <p:cNvSpPr/>
          <p:nvPr/>
        </p:nvSpPr>
        <p:spPr>
          <a:xfrm>
            <a:off x="5087148" y="992020"/>
            <a:ext cx="1326904" cy="25485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5083381" y="979789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58" name="图片 57" descr="图片包含 物体, 灯光, 电缆, 桌子&#10;&#10;AI 生成的内容可能不正确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888" y="1968770"/>
            <a:ext cx="787426" cy="62331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5222024" y="1404434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▪分支器</a:t>
            </a:r>
            <a:r>
              <a:rPr lang="en-US" altLang="zh-CN" sz="1000" dirty="0"/>
              <a:t>M12 A-CODE</a:t>
            </a:r>
            <a:endParaRPr lang="zh-CN" altLang="en-US" sz="1000" dirty="0"/>
          </a:p>
        </p:txBody>
      </p:sp>
      <p:pic>
        <p:nvPicPr>
          <p:cNvPr id="61" name="图片 60" descr="徽标, 公司名称&#10;&#10;AI 生成的内容可能不正确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562" y="1981081"/>
            <a:ext cx="486911" cy="138670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6531844" y="979790"/>
            <a:ext cx="1326904" cy="256076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 62"/>
          <p:cNvSpPr/>
          <p:nvPr/>
        </p:nvSpPr>
        <p:spPr>
          <a:xfrm>
            <a:off x="6531844" y="974303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646443" y="1390809"/>
            <a:ext cx="1128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▪M12(B-Code)</a:t>
            </a:r>
            <a:r>
              <a:rPr lang="zh-CN" altLang="en-US" sz="1000" dirty="0"/>
              <a:t>双端线缆 </a:t>
            </a:r>
            <a:r>
              <a:rPr lang="en-US" altLang="zh-CN" sz="1000" dirty="0"/>
              <a:t>EXB-1205-SN-S-V-020</a:t>
            </a:r>
            <a:endParaRPr lang="zh-CN" altLang="en-US" sz="1000" dirty="0"/>
          </a:p>
        </p:txBody>
      </p:sp>
      <p:pic>
        <p:nvPicPr>
          <p:cNvPr id="66" name="图片 65" descr="图片包含 游戏机&#10;&#10;AI 生成的内容可能不正确。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974" y="2039904"/>
            <a:ext cx="1076644" cy="994024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8026578" y="992021"/>
            <a:ext cx="1326904" cy="254853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矩形 67"/>
          <p:cNvSpPr/>
          <p:nvPr/>
        </p:nvSpPr>
        <p:spPr>
          <a:xfrm>
            <a:off x="8024059" y="981618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chemeClr val="tx1"/>
                </a:solidFill>
              </a:rPr>
              <a:t>RFID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123199" y="1385454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▪</a:t>
            </a:r>
            <a:r>
              <a:rPr lang="zh-CN" altLang="en-US" sz="1000" dirty="0"/>
              <a:t>方形</a:t>
            </a:r>
            <a:r>
              <a:rPr lang="en-US" altLang="zh-CN" sz="1000" dirty="0"/>
              <a:t>RFID</a:t>
            </a:r>
            <a:br>
              <a:rPr lang="en-US" altLang="zh-CN" sz="1000" dirty="0"/>
            </a:br>
            <a:r>
              <a:rPr lang="en-US" altLang="zh-CN" sz="1000" dirty="0"/>
              <a:t>EX-RFR-150</a:t>
            </a:r>
            <a:endParaRPr lang="zh-CN" altLang="en-US" sz="1000" dirty="0"/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17" y="2141945"/>
            <a:ext cx="918388" cy="1028765"/>
          </a:xfrm>
          <a:prstGeom prst="rect">
            <a:avLst/>
          </a:prstGeom>
        </p:spPr>
      </p:pic>
      <p:pic>
        <p:nvPicPr>
          <p:cNvPr id="73" name="图片 72" descr="墙上挂着一幅画&#10;&#10;AI 生成的内容可能不正确。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831359" y="2381279"/>
            <a:ext cx="793529" cy="511769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9533610" y="977909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载码体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9663811" y="1414772"/>
            <a:ext cx="1128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▪</a:t>
            </a:r>
            <a:r>
              <a:rPr lang="zh-CN" altLang="en-US" sz="1000" dirty="0"/>
              <a:t>容量：</a:t>
            </a:r>
            <a:r>
              <a:rPr lang="en-US" altLang="zh-CN" sz="1000" dirty="0"/>
              <a:t>128Byte</a:t>
            </a:r>
            <a:endParaRPr lang="en-US" altLang="zh-CN" sz="1000" dirty="0"/>
          </a:p>
          <a:p>
            <a:r>
              <a:rPr lang="en-US" altLang="zh-CN" sz="1000" dirty="0"/>
              <a:t> </a:t>
            </a:r>
            <a:r>
              <a:rPr lang="zh-CN" altLang="en-US" sz="1000" dirty="0"/>
              <a:t>尺寸：</a:t>
            </a:r>
            <a:r>
              <a:rPr lang="en-US" altLang="zh-CN" sz="1000" dirty="0"/>
              <a:t>85.5×54×0.84mm</a:t>
            </a:r>
            <a:endParaRPr lang="zh-CN" altLang="en-US" sz="1000" dirty="0"/>
          </a:p>
        </p:txBody>
      </p:sp>
      <p:sp>
        <p:nvSpPr>
          <p:cNvPr id="77" name="矩形 76"/>
          <p:cNvSpPr/>
          <p:nvPr/>
        </p:nvSpPr>
        <p:spPr>
          <a:xfrm>
            <a:off x="9511664" y="3708359"/>
            <a:ext cx="1326904" cy="25607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8" name="矩形 77"/>
          <p:cNvSpPr/>
          <p:nvPr/>
        </p:nvSpPr>
        <p:spPr>
          <a:xfrm>
            <a:off x="2109894" y="3708361"/>
            <a:ext cx="1326904" cy="25607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9" name="矩形 78"/>
          <p:cNvSpPr/>
          <p:nvPr/>
        </p:nvSpPr>
        <p:spPr>
          <a:xfrm>
            <a:off x="2097194" y="3708360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255366" y="4143342"/>
            <a:ext cx="1128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双端</a:t>
            </a:r>
            <a:r>
              <a:rPr lang="en-US" altLang="zh-CN" sz="1000" dirty="0"/>
              <a:t>RJ45</a:t>
            </a:r>
            <a:r>
              <a:rPr lang="zh-CN" altLang="en-US" sz="1000" dirty="0"/>
              <a:t>连接器</a:t>
            </a:r>
            <a:endParaRPr lang="zh-CN" altLang="en-US" sz="1000" dirty="0"/>
          </a:p>
        </p:txBody>
      </p:sp>
      <p:sp>
        <p:nvSpPr>
          <p:cNvPr id="82" name="矩形 81"/>
          <p:cNvSpPr/>
          <p:nvPr/>
        </p:nvSpPr>
        <p:spPr>
          <a:xfrm>
            <a:off x="3588808" y="3708361"/>
            <a:ext cx="1326904" cy="25607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矩形 82"/>
          <p:cNvSpPr/>
          <p:nvPr/>
        </p:nvSpPr>
        <p:spPr>
          <a:xfrm>
            <a:off x="3591305" y="3706582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chemeClr val="tx1"/>
                </a:solidFill>
              </a:rPr>
              <a:t>ASI</a:t>
            </a:r>
            <a:r>
              <a:rPr lang="zh-CN" altLang="en-US" sz="1100" b="1" dirty="0">
                <a:solidFill>
                  <a:schemeClr val="tx1"/>
                </a:solidFill>
              </a:rPr>
              <a:t>主站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3712616" y="4100766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▪</a:t>
            </a:r>
            <a:r>
              <a:rPr lang="en-US" altLang="zh-CN" sz="1000" dirty="0"/>
              <a:t>ASI</a:t>
            </a:r>
            <a:r>
              <a:rPr lang="zh-CN" altLang="en-US" sz="1000" dirty="0"/>
              <a:t>主站 </a:t>
            </a:r>
            <a:r>
              <a:rPr lang="en-US" altLang="zh-CN" sz="1000" dirty="0"/>
              <a:t>– </a:t>
            </a:r>
            <a:r>
              <a:rPr lang="en-US" altLang="zh-CN" sz="1000" dirty="0" err="1"/>
              <a:t>EtherCAT</a:t>
            </a:r>
            <a:r>
              <a:rPr lang="zh-CN" altLang="en-US" sz="1000" dirty="0"/>
              <a:t>协议</a:t>
            </a:r>
            <a:endParaRPr lang="zh-CN" altLang="en-US" sz="1000" dirty="0"/>
          </a:p>
        </p:txBody>
      </p:sp>
      <p:sp>
        <p:nvSpPr>
          <p:cNvPr id="86" name="矩形 85"/>
          <p:cNvSpPr/>
          <p:nvPr/>
        </p:nvSpPr>
        <p:spPr>
          <a:xfrm>
            <a:off x="5065202" y="3720590"/>
            <a:ext cx="1326904" cy="25485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7" name="矩形 86"/>
          <p:cNvSpPr/>
          <p:nvPr/>
        </p:nvSpPr>
        <p:spPr>
          <a:xfrm>
            <a:off x="5061435" y="3708359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382958" y="4133004"/>
            <a:ext cx="1128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▪扁平线缆</a:t>
            </a:r>
            <a:endParaRPr lang="zh-CN" altLang="en-US" sz="1000" dirty="0"/>
          </a:p>
        </p:txBody>
      </p:sp>
      <p:sp>
        <p:nvSpPr>
          <p:cNvPr id="91" name="矩形 90"/>
          <p:cNvSpPr/>
          <p:nvPr/>
        </p:nvSpPr>
        <p:spPr>
          <a:xfrm>
            <a:off x="6509898" y="3708360"/>
            <a:ext cx="1326904" cy="256076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2" name="矩形 91"/>
          <p:cNvSpPr/>
          <p:nvPr/>
        </p:nvSpPr>
        <p:spPr>
          <a:xfrm>
            <a:off x="6509898" y="3702873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连接设备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624497" y="4119379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▪ASI</a:t>
            </a:r>
            <a:r>
              <a:rPr lang="zh-CN" altLang="en-US" sz="1000" dirty="0"/>
              <a:t>刺穿式分线器</a:t>
            </a:r>
            <a:endParaRPr lang="zh-CN" altLang="en-US" sz="1000" dirty="0"/>
          </a:p>
        </p:txBody>
      </p:sp>
      <p:sp>
        <p:nvSpPr>
          <p:cNvPr id="95" name="矩形 94"/>
          <p:cNvSpPr/>
          <p:nvPr/>
        </p:nvSpPr>
        <p:spPr>
          <a:xfrm>
            <a:off x="8004632" y="3720591"/>
            <a:ext cx="1326904" cy="254853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6" name="矩形 95"/>
          <p:cNvSpPr/>
          <p:nvPr/>
        </p:nvSpPr>
        <p:spPr>
          <a:xfrm>
            <a:off x="8002113" y="3710188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控制板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8101253" y="4114024"/>
            <a:ext cx="112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▪IP20</a:t>
            </a:r>
            <a:r>
              <a:rPr lang="zh-CN" altLang="en-US" sz="1000" dirty="0"/>
              <a:t>接线端子</a:t>
            </a:r>
            <a:r>
              <a:rPr lang="en-US" altLang="zh-CN" sz="1000" dirty="0"/>
              <a:t>(4DI+4DO)</a:t>
            </a:r>
            <a:endParaRPr lang="zh-CN" altLang="en-US" sz="1000" dirty="0"/>
          </a:p>
        </p:txBody>
      </p:sp>
      <p:sp>
        <p:nvSpPr>
          <p:cNvPr id="100" name="矩形 99"/>
          <p:cNvSpPr/>
          <p:nvPr/>
        </p:nvSpPr>
        <p:spPr>
          <a:xfrm>
            <a:off x="9511664" y="3706479"/>
            <a:ext cx="1326904" cy="335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tx1"/>
                </a:solidFill>
              </a:rPr>
              <a:t>三色灯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103" name="图片 102" descr="形状, 正方形&#10;&#10;AI 生成的内容可能不正确。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895" y="4765099"/>
            <a:ext cx="718982" cy="995895"/>
          </a:xfrm>
          <a:prstGeom prst="rect">
            <a:avLst/>
          </a:prstGeom>
        </p:spPr>
      </p:pic>
      <p:pic>
        <p:nvPicPr>
          <p:cNvPr id="108" name="图片 107" descr="卡通人物&#10;&#10;AI 生成的内容可能不正确。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9157" y="4679397"/>
            <a:ext cx="540763" cy="572572"/>
          </a:xfrm>
          <a:prstGeom prst="rect">
            <a:avLst/>
          </a:prstGeom>
        </p:spPr>
      </p:pic>
      <p:pic>
        <p:nvPicPr>
          <p:cNvPr id="110" name="图片 109" descr="桌子上放满了不同类型的电子产品&#10;&#10;AI 生成的内容可能不正确。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4584" y="5272725"/>
            <a:ext cx="565336" cy="596743"/>
          </a:xfrm>
          <a:prstGeom prst="rect">
            <a:avLst/>
          </a:prstGeom>
        </p:spPr>
      </p:pic>
      <p:graphicFrame>
        <p:nvGraphicFramePr>
          <p:cNvPr id="115" name="对象 114"/>
          <p:cNvGraphicFramePr>
            <a:graphicFrameLocks noChangeAspect="1"/>
          </p:cNvGraphicFramePr>
          <p:nvPr/>
        </p:nvGraphicFramePr>
        <p:xfrm>
          <a:off x="8228317" y="4913427"/>
          <a:ext cx="874954" cy="338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CorelDRAW" r:id="rId12" imgW="3618230" imgH="1403985" progId="CorelDraw.Graphic.24">
                  <p:embed/>
                </p:oleObj>
              </mc:Choice>
              <mc:Fallback>
                <p:oleObj name="CorelDRAW" r:id="rId12" imgW="3618230" imgH="1403985" progId="CorelDraw.Graphic.24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28317" y="4913427"/>
                        <a:ext cx="874954" cy="338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对象 115"/>
          <p:cNvGraphicFramePr>
            <a:graphicFrameLocks noChangeAspect="1"/>
          </p:cNvGraphicFramePr>
          <p:nvPr/>
        </p:nvGraphicFramePr>
        <p:xfrm>
          <a:off x="9747804" y="4868576"/>
          <a:ext cx="854623" cy="73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CorelDRAW" r:id="rId14" imgW="2436495" imgH="2105660" progId="CorelDraw.Graphic.24">
                  <p:embed/>
                </p:oleObj>
              </mc:Choice>
              <mc:Fallback>
                <p:oleObj name="CorelDRAW" r:id="rId14" imgW="2436495" imgH="2105660" progId="CorelDraw.Graphic.24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47804" y="4868576"/>
                        <a:ext cx="854623" cy="73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" name="图片 117" descr="图片包含 电缆, 器具, 球拍, 女人&#10;&#10;AI 生成的内容可能不正确。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23474" y="4988743"/>
            <a:ext cx="975333" cy="725083"/>
          </a:xfrm>
          <a:prstGeom prst="rect">
            <a:avLst/>
          </a:prstGeom>
        </p:spPr>
      </p:pic>
      <p:pic>
        <p:nvPicPr>
          <p:cNvPr id="120" name="图片 119" descr="电子仪器&#10;&#10;AI 生成的内容可能不正确。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1703" y="4981883"/>
            <a:ext cx="932430" cy="692827"/>
          </a:xfrm>
          <a:prstGeom prst="rect">
            <a:avLst/>
          </a:prstGeom>
        </p:spPr>
      </p:pic>
      <p:sp>
        <p:nvSpPr>
          <p:cNvPr id="121" name="文本框 120"/>
          <p:cNvSpPr txBox="1"/>
          <p:nvPr/>
        </p:nvSpPr>
        <p:spPr>
          <a:xfrm>
            <a:off x="9689620" y="4121076"/>
            <a:ext cx="1128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E102-SW06-P</a:t>
            </a:r>
            <a:endParaRPr lang="zh-CN" altLang="en-US" sz="1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 descr="图表, 箱线图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6568" y="1642210"/>
            <a:ext cx="3107179" cy="16253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99296" y="74491"/>
            <a:ext cx="20486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组网方案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:RFID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7035" y="0"/>
            <a:ext cx="720090" cy="54864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 descr="图表&#10;&#10;AI 生成的内容可能不正确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0" y="3046208"/>
            <a:ext cx="11644319" cy="322673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39" y="938706"/>
            <a:ext cx="3969777" cy="2220384"/>
          </a:xfrm>
          <a:prstGeom prst="rect">
            <a:avLst/>
          </a:prstGeom>
        </p:spPr>
      </p:pic>
      <p:cxnSp>
        <p:nvCxnSpPr>
          <p:cNvPr id="39" name="直接箭头连接符 38"/>
          <p:cNvCxnSpPr/>
          <p:nvPr/>
        </p:nvCxnSpPr>
        <p:spPr>
          <a:xfrm flipH="1">
            <a:off x="5902799" y="938706"/>
            <a:ext cx="385126" cy="2187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>
            <a:off x="7693946" y="1464562"/>
            <a:ext cx="347600" cy="20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47" idx="1"/>
          </p:cNvCxnSpPr>
          <p:nvPr/>
        </p:nvCxnSpPr>
        <p:spPr>
          <a:xfrm flipH="1" flipV="1">
            <a:off x="6361706" y="2412187"/>
            <a:ext cx="1628079" cy="251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7989785" y="2479512"/>
            <a:ext cx="12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RFID</a:t>
            </a: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7989785" y="1160699"/>
            <a:ext cx="12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布车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6145787" y="569374"/>
            <a:ext cx="12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寻物灯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10581079" y="1171315"/>
            <a:ext cx="12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库位布局</a:t>
            </a:r>
            <a:endParaRPr lang="zh-CN" altLang="en-US" dirty="0"/>
          </a:p>
        </p:txBody>
      </p:sp>
      <p:sp>
        <p:nvSpPr>
          <p:cNvPr id="56" name="箭头: 下 55"/>
          <p:cNvSpPr/>
          <p:nvPr/>
        </p:nvSpPr>
        <p:spPr>
          <a:xfrm>
            <a:off x="9644286" y="2089568"/>
            <a:ext cx="146304" cy="269029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箭头: 下 57"/>
          <p:cNvSpPr/>
          <p:nvPr/>
        </p:nvSpPr>
        <p:spPr>
          <a:xfrm rot="10800000">
            <a:off x="9497982" y="1974902"/>
            <a:ext cx="146304" cy="269029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486605" y="1232254"/>
            <a:ext cx="3478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在库位横梁处安装</a:t>
            </a:r>
            <a:r>
              <a:rPr lang="en-US" altLang="zh-CN" dirty="0"/>
              <a:t>RFID</a:t>
            </a:r>
            <a:r>
              <a:rPr lang="zh-CN" altLang="en-US" dirty="0"/>
              <a:t>读取器，使其与布车上的</a:t>
            </a:r>
            <a:r>
              <a:rPr lang="en-US" altLang="zh-CN" dirty="0"/>
              <a:t>RFID</a:t>
            </a:r>
            <a:r>
              <a:rPr lang="zh-CN" altLang="en-US" dirty="0"/>
              <a:t>载码体处于同一水平位置。当布车对入库位时，读取器成功读取标签，触发库位灯光亮起，从而确认货物已送达至库位。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9296" y="74491"/>
            <a:ext cx="20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组网方案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寻物灯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7035" y="0"/>
            <a:ext cx="720090" cy="54864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图示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34840"/>
            <a:ext cx="12192000" cy="288015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718441"/>
            <a:ext cx="5180977" cy="2590489"/>
          </a:xfrm>
          <a:prstGeom prst="rect">
            <a:avLst/>
          </a:prstGeom>
        </p:spPr>
      </p:pic>
      <p:cxnSp>
        <p:nvCxnSpPr>
          <p:cNvPr id="34" name="直接箭头连接符 33"/>
          <p:cNvCxnSpPr/>
          <p:nvPr/>
        </p:nvCxnSpPr>
        <p:spPr>
          <a:xfrm flipH="1">
            <a:off x="8851393" y="1203836"/>
            <a:ext cx="1316736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0168129" y="926837"/>
            <a:ext cx="115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寻物灯</a:t>
            </a:r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592531" y="1111503"/>
            <a:ext cx="59911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ASI</a:t>
            </a:r>
            <a:r>
              <a:rPr lang="zh-CN" altLang="en-US" sz="2000" dirty="0"/>
              <a:t>总线灯光系统</a:t>
            </a:r>
            <a:br>
              <a:rPr lang="en-US" altLang="zh-CN" dirty="0"/>
            </a:br>
            <a:endParaRPr lang="en-US" altLang="zh-CN" dirty="0"/>
          </a:p>
          <a:p>
            <a:r>
              <a:rPr lang="zh-CN" altLang="en-US" sz="2000" dirty="0"/>
              <a:t>工作原理‌：</a:t>
            </a:r>
            <a:r>
              <a:rPr lang="zh-CN" altLang="en-US" dirty="0"/>
              <a:t>通过</a:t>
            </a:r>
            <a:r>
              <a:rPr lang="en-US" altLang="zh-CN" dirty="0"/>
              <a:t>2</a:t>
            </a:r>
            <a:r>
              <a:rPr lang="zh-CN" altLang="en-US" dirty="0"/>
              <a:t>芯电缆构建主从式通信网络，将库位坐标转换为灯光指引信号</a:t>
            </a:r>
            <a:endParaRPr lang="zh-CN" altLang="en-US" dirty="0"/>
          </a:p>
          <a:p>
            <a:r>
              <a:rPr lang="zh-CN" altLang="en-US" sz="2000" dirty="0"/>
              <a:t>技术特点‌：</a:t>
            </a:r>
            <a:r>
              <a:rPr lang="zh-CN" altLang="en-US" dirty="0"/>
              <a:t>支持开关量设备快速接入，单系统可控制数百个灯光节点</a:t>
            </a:r>
            <a:endParaRPr lang="zh-CN" altLang="en-US" dirty="0"/>
          </a:p>
        </p:txBody>
      </p:sp>
      <p:pic>
        <p:nvPicPr>
          <p:cNvPr id="44" name="图片 43" descr="形状, 箭头, 矩形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45" y="5688070"/>
            <a:ext cx="545984" cy="356292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799773" y="6044362"/>
            <a:ext cx="1353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扁平线缆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07035" y="0"/>
            <a:ext cx="720090" cy="54864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 descr="图示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476" y="1009496"/>
            <a:ext cx="11230887" cy="508406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199296" y="74491"/>
            <a:ext cx="3570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安装方案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: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22150" y="4272077"/>
            <a:ext cx="437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横梁选用</a:t>
            </a:r>
            <a:r>
              <a:rPr lang="en-US" altLang="zh-CN" dirty="0"/>
              <a:t>80×80</a:t>
            </a:r>
            <a:r>
              <a:rPr lang="zh-CN" altLang="en-US" dirty="0"/>
              <a:t>毫米规格的金属方钢，固定杆以</a:t>
            </a:r>
            <a:r>
              <a:rPr lang="en-US" altLang="zh-CN" dirty="0"/>
              <a:t>3</a:t>
            </a:r>
            <a:r>
              <a:rPr lang="zh-CN" altLang="en-US" dirty="0"/>
              <a:t>米为间隔安装，用于支撑和固定横梁；同时，在横梁上安装</a:t>
            </a:r>
            <a:r>
              <a:rPr lang="en-US" altLang="zh-CN" dirty="0"/>
              <a:t>RFID</a:t>
            </a:r>
            <a:r>
              <a:rPr lang="zh-CN" altLang="en-US" dirty="0"/>
              <a:t>读取器及寻物灯光系统。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5" y="-470309"/>
            <a:ext cx="2984651" cy="172802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3106"/>
  <p:tag name="OP_SCP_COMPONENT_INFO" val="{&quot;title&quot;:&quot;扁平4项通用纯文本（4）&quot;,&quot;description&quot;:&quot;扁平4项通用纯文本（4）&quot;,&quot;keywords&quot;:[&quot;扁平&quot;,&quot;4项&quot;,&quot;纯文本&quot;],&quot;labels&quot;:[]}"/>
  <p:tag name="OP_SCP_GROUP_ID" val="52fb90e8-8492-d0ce-5e0c-5cfac3babf75"/>
  <p:tag name="OP_SCP_ITEM_COUNT" val="4"/>
</p:tagLst>
</file>

<file path=ppt/tags/tag10.xml><?xml version="1.0" encoding="utf-8"?>
<p:tagLst xmlns:p="http://schemas.openxmlformats.org/presentationml/2006/main">
  <p:tag name="OP_SCP_SHAPE_TYPE" val="Index"/>
  <p:tag name="OP_SCP_ITEM_INDEX" val="3"/>
  <p:tag name="OP_SCP_DEFAULT_TEXT" val="03"/>
</p:tagLst>
</file>

<file path=ppt/tags/tag11.xml><?xml version="1.0" encoding="utf-8"?>
<p:tagLst xmlns:p="http://schemas.openxmlformats.org/presentationml/2006/main">
  <p:tag name="OP_SCP_SHAPE_TYPE" val="Body"/>
  <p:tag name="OP_SCP_ITEM_INDEX" val="4"/>
  <p:tag name="OP_SCP_DEFAULT_TEXT" val="单击此处添加文本，单击此处添加文本，单击此处添加文本，单击此处添加文本，单击此处添加文本。"/>
</p:tagLst>
</file>

<file path=ppt/tags/tag12.xml><?xml version="1.0" encoding="utf-8"?>
<p:tagLst xmlns:p="http://schemas.openxmlformats.org/presentationml/2006/main">
  <p:tag name="OP_SCP_SHAPE_TYPE" val="Title"/>
  <p:tag name="OP_SCP_DEFAULT_TEXT" val="添加标题"/>
  <p:tag name="OP_SCP_ITEM_INDEX" val="4"/>
</p:tagLst>
</file>

<file path=ppt/tags/tag13.xml><?xml version="1.0" encoding="utf-8"?>
<p:tagLst xmlns:p="http://schemas.openxmlformats.org/presentationml/2006/main">
  <p:tag name="OP_SCP_SHAPE_TYPE" val="Index"/>
  <p:tag name="OP_SCP_ITEM_INDEX" val="4"/>
  <p:tag name="OP_SCP_DEFAULT_TEXT" val="04"/>
</p:tagLst>
</file>

<file path=ppt/tags/tag14.xml><?xml version="1.0" encoding="utf-8"?>
<p:tagLst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3114"/>
  <p:tag name="OP_SCP_COMPONENT_INFO" val="{&quot;title&quot;:&quot;扁平3项通用纯文本（4）&quot;,&quot;description&quot;:&quot;扁平3项通用纯文本（4）&quot;,&quot;keywords&quot;:[&quot;扁平&quot;,&quot;3项&quot;,&quot;纯文本&quot;],&quot;labels&quot;:[]}"/>
  <p:tag name="OP_SCP_GROUP_ID" val="52fb90e8-8492-d0ce-5e0c-5cfac3babf75"/>
  <p:tag name="OP_SCP_ITEM_COUNT" val="3"/>
</p:tagLst>
</file>

<file path=ppt/tags/tag15.xml><?xml version="1.0" encoding="utf-8"?>
<p:tagLst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，单击此处添加文本。"/>
</p:tagLst>
</file>

<file path=ppt/tags/tag16.xml><?xml version="1.0" encoding="utf-8"?>
<p:tagLst xmlns:p="http://schemas.openxmlformats.org/presentationml/2006/main">
  <p:tag name="OP_SCP_SHAPE_TYPE" val="Title"/>
  <p:tag name="OP_SCP_ITEM_INDEX" val="1"/>
  <p:tag name="OP_SCP_DEFAULT_TEXT" val="添加标题"/>
</p:tagLst>
</file>

<file path=ppt/tags/tag17.xml><?xml version="1.0" encoding="utf-8"?>
<p:tagLst xmlns:p="http://schemas.openxmlformats.org/presentationml/2006/main">
  <p:tag name="OP_SCP_ITEM_INDEX" val="1"/>
  <p:tag name="OP_SCP_SHAPE_TYPE" val="Index"/>
  <p:tag name="OP_SCP_DEFAULT_TEXT" val="01"/>
</p:tagLst>
</file>

<file path=ppt/tags/tag18.xml><?xml version="1.0" encoding="utf-8"?>
<p:tagLst xmlns:p="http://schemas.openxmlformats.org/presentationml/2006/main">
  <p:tag name="OP_SCP_SHAPE_TYPE" val="Body"/>
  <p:tag name="OP_SCP_ITEM_INDEX" val="2"/>
  <p:tag name="OP_SCP_DEFAULT_TEXT" val="单击此处添加文本，单击此处添加文本，单击此处添加文本，单击此处添加文本，单击此处添加文本。"/>
</p:tagLst>
</file>

<file path=ppt/tags/tag19.xml><?xml version="1.0" encoding="utf-8"?>
<p:tagLst xmlns:p="http://schemas.openxmlformats.org/presentationml/2006/main">
  <p:tag name="OP_SCP_SHAPE_TYPE" val="Title"/>
  <p:tag name="OP_SCP_DEFAULT_TEXT" val="添加标题"/>
  <p:tag name="OP_SCP_ITEM_INDEX" val="2"/>
</p:tagLst>
</file>

<file path=ppt/tags/tag2.xml><?xml version="1.0" encoding="utf-8"?>
<p:tagLst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，单击此处添加文本。"/>
</p:tagLst>
</file>

<file path=ppt/tags/tag20.xml><?xml version="1.0" encoding="utf-8"?>
<p:tagLst xmlns:p="http://schemas.openxmlformats.org/presentationml/2006/main">
  <p:tag name="OP_SCP_SHAPE_TYPE" val="Index"/>
  <p:tag name="OP_SCP_ITEM_INDEX" val="2"/>
  <p:tag name="OP_SCP_DEFAULT_TEXT" val="02"/>
</p:tagLst>
</file>

<file path=ppt/tags/tag21.xml><?xml version="1.0" encoding="utf-8"?>
<p:tagLst xmlns:p="http://schemas.openxmlformats.org/presentationml/2006/main">
  <p:tag name="OP_SCP_SHAPE_TYPE" val="Body"/>
  <p:tag name="OP_SCP_ITEM_INDEX" val="3"/>
  <p:tag name="OP_SCP_DEFAULT_TEXT" val="单击此处添加文本，单击此处添加文本，单击此处添加文本，单击此处添加文本，单击此处添加文本。"/>
</p:tagLst>
</file>

<file path=ppt/tags/tag22.xml><?xml version="1.0" encoding="utf-8"?>
<p:tagLst xmlns:p="http://schemas.openxmlformats.org/presentationml/2006/main">
  <p:tag name="OP_SCP_SHAPE_TYPE" val="Title"/>
  <p:tag name="OP_SCP_DEFAULT_TEXT" val="添加标题"/>
  <p:tag name="OP_SCP_ITEM_INDEX" val="3"/>
</p:tagLst>
</file>

<file path=ppt/tags/tag23.xml><?xml version="1.0" encoding="utf-8"?>
<p:tagLst xmlns:p="http://schemas.openxmlformats.org/presentationml/2006/main">
  <p:tag name="OP_SCP_SHAPE_TYPE" val="Index"/>
  <p:tag name="OP_SCP_ITEM_INDEX" val="3"/>
  <p:tag name="OP_SCP_DEFAULT_TEXT" val="03"/>
</p:tagLst>
</file>

<file path=ppt/tags/tag3.xml><?xml version="1.0" encoding="utf-8"?>
<p:tagLst xmlns:p="http://schemas.openxmlformats.org/presentationml/2006/main">
  <p:tag name="OP_SCP_SHAPE_TYPE" val="Title"/>
  <p:tag name="OP_SCP_ITEM_INDEX" val="1"/>
  <p:tag name="OP_SCP_DEFAULT_TEXT" val="添加标题"/>
</p:tagLst>
</file>

<file path=ppt/tags/tag4.xml><?xml version="1.0" encoding="utf-8"?>
<p:tagLst xmlns:p="http://schemas.openxmlformats.org/presentationml/2006/main">
  <p:tag name="OP_SCP_ITEM_INDEX" val="1"/>
  <p:tag name="OP_SCP_SHAPE_TYPE" val="Index"/>
  <p:tag name="OP_SCP_DEFAULT_TEXT" val="01"/>
</p:tagLst>
</file>

<file path=ppt/tags/tag5.xml><?xml version="1.0" encoding="utf-8"?>
<p:tagLst xmlns:p="http://schemas.openxmlformats.org/presentationml/2006/main">
  <p:tag name="OP_SCP_SHAPE_TYPE" val="Body"/>
  <p:tag name="OP_SCP_ITEM_INDEX" val="2"/>
  <p:tag name="OP_SCP_DEFAULT_TEXT" val="单击此处添加文本，单击此处添加文本，单击此处添加文本，单击此处添加文本，单击此处添加文本。"/>
</p:tagLst>
</file>

<file path=ppt/tags/tag6.xml><?xml version="1.0" encoding="utf-8"?>
<p:tagLst xmlns:p="http://schemas.openxmlformats.org/presentationml/2006/main">
  <p:tag name="OP_SCP_SHAPE_TYPE" val="Title"/>
  <p:tag name="OP_SCP_DEFAULT_TEXT" val="添加标题"/>
  <p:tag name="OP_SCP_ITEM_INDEX" val="2"/>
</p:tagLst>
</file>

<file path=ppt/tags/tag7.xml><?xml version="1.0" encoding="utf-8"?>
<p:tagLst xmlns:p="http://schemas.openxmlformats.org/presentationml/2006/main">
  <p:tag name="OP_SCP_SHAPE_TYPE" val="Index"/>
  <p:tag name="OP_SCP_ITEM_INDEX" val="2"/>
  <p:tag name="OP_SCP_DEFAULT_TEXT" val="02"/>
</p:tagLst>
</file>

<file path=ppt/tags/tag8.xml><?xml version="1.0" encoding="utf-8"?>
<p:tagLst xmlns:p="http://schemas.openxmlformats.org/presentationml/2006/main">
  <p:tag name="OP_SCP_SHAPE_TYPE" val="Body"/>
  <p:tag name="OP_SCP_ITEM_INDEX" val="3"/>
  <p:tag name="OP_SCP_DEFAULT_TEXT" val="单击此处添加文本，单击此处添加文本，单击此处添加文本，单击此处添加文本，单击此处添加文本。"/>
</p:tagLst>
</file>

<file path=ppt/tags/tag9.xml><?xml version="1.0" encoding="utf-8"?>
<p:tagLst xmlns:p="http://schemas.openxmlformats.org/presentationml/2006/main">
  <p:tag name="OP_SCP_SHAPE_TYPE" val="Title"/>
  <p:tag name="OP_SCP_DEFAULT_TEXT" val="添加标题"/>
  <p:tag name="OP_SCP_ITEM_INDEX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WPS 演示</Application>
  <PresentationFormat>宽屏</PresentationFormat>
  <Paragraphs>227</Paragraphs>
  <Slides>11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34" baseType="lpstr">
      <vt:lpstr>Arial</vt:lpstr>
      <vt:lpstr>宋体</vt:lpstr>
      <vt:lpstr>Wingdings</vt:lpstr>
      <vt:lpstr>思源黑体 CN Heavy</vt:lpstr>
      <vt:lpstr>黑体</vt:lpstr>
      <vt:lpstr>微软雅黑</vt:lpstr>
      <vt:lpstr>华文楷体</vt:lpstr>
      <vt:lpstr>思源黑体 CN Medium</vt:lpstr>
      <vt:lpstr>思源黑体 CN Normal</vt:lpstr>
      <vt:lpstr>等线</vt:lpstr>
      <vt:lpstr>Arial Unicode MS</vt:lpstr>
      <vt:lpstr>等线 Light</vt:lpstr>
      <vt:lpstr>Calibri</vt:lpstr>
      <vt:lpstr>Wingdings</vt:lpstr>
      <vt:lpstr>思源黑体 CN Heavy</vt:lpstr>
      <vt:lpstr>思源黑体 CN Medium</vt:lpstr>
      <vt:lpstr>思源黑体 CN Normal</vt:lpstr>
      <vt:lpstr>清雅黑体</vt:lpstr>
      <vt:lpstr>方正宝黑体 简 Medium</vt:lpstr>
      <vt:lpstr>Office 主题​​</vt:lpstr>
      <vt:lpstr>CorelDraw.Graphic.24</vt:lpstr>
      <vt:lpstr>CorelDraw.Graphic.24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和 冲</dc:creator>
  <cp:lastModifiedBy>WPS_1614325522</cp:lastModifiedBy>
  <cp:revision>19</cp:revision>
  <dcterms:created xsi:type="dcterms:W3CDTF">2025-03-24T03:49:00Z</dcterms:created>
  <dcterms:modified xsi:type="dcterms:W3CDTF">2026-04-30T09:27:28Z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5CD4CF639FA04A27AF99D974BD81C689_13</vt:lpwstr>
  </property>
</Properties>
</file>